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Thin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Amatic SC"/>
      <p:regular r:id="rId28"/>
      <p:bold r:id="rId29"/>
    </p:embeddedFont>
    <p:embeddedFont>
      <p:font typeface="Inconsolata"/>
      <p:regular r:id="rId30"/>
      <p:bold r:id="rId31"/>
    </p:embeddedFont>
    <p:embeddedFont>
      <p:font typeface="Robot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consolata-bold.fntdata"/><Relationship Id="rId30" Type="http://schemas.openxmlformats.org/officeDocument/2006/relationships/font" Target="fonts/Inconsolata-regular.fntdata"/><Relationship Id="rId33" Type="http://schemas.openxmlformats.org/officeDocument/2006/relationships/font" Target="fonts/RobotoLight-bold.fntdata"/><Relationship Id="rId32" Type="http://schemas.openxmlformats.org/officeDocument/2006/relationships/font" Target="fonts/RobotoLight-regular.fntdata"/><Relationship Id="rId35" Type="http://schemas.openxmlformats.org/officeDocument/2006/relationships/font" Target="fonts/RobotoLight-boldItalic.fntdata"/><Relationship Id="rId34" Type="http://schemas.openxmlformats.org/officeDocument/2006/relationships/font" Target="fonts/RobotoLight-italic.fntdata"/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AmaticSC-regular.fntdata"/><Relationship Id="rId27" Type="http://schemas.openxmlformats.org/officeDocument/2006/relationships/font" Target="fonts/RobotoMedium-boldItalic.fntdata"/><Relationship Id="rId29" Type="http://schemas.openxmlformats.org/officeDocument/2006/relationships/font" Target="fonts/AmaticSC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Thin-bold.fntdata"/><Relationship Id="rId16" Type="http://schemas.openxmlformats.org/officeDocument/2006/relationships/font" Target="fonts/RobotoThin-regular.fntdata"/><Relationship Id="rId19" Type="http://schemas.openxmlformats.org/officeDocument/2006/relationships/font" Target="fonts/RobotoThin-boldItalic.fntdata"/><Relationship Id="rId18" Type="http://schemas.openxmlformats.org/officeDocument/2006/relationships/font" Target="fonts/RobotoTh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406a798aef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406a798aef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73f7f62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73f7f62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68a2b1e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68a2b1e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68a2b1e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68a2b1e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8a2b1e1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8a2b1e1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4c8b0ce458_0_4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g4c8b0ce458_0_4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7d7ffab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7d7ffab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573f7f62f1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573f7f62f1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06a798aef_2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406a798aef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4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9.png"/><Relationship Id="rId4" Type="http://schemas.openxmlformats.org/officeDocument/2006/relationships/image" Target="../media/image9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4.png"/><Relationship Id="rId8" Type="http://schemas.openxmlformats.org/officeDocument/2006/relationships/image" Target="../media/image6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Relationship Id="rId5" Type="http://schemas.openxmlformats.org/officeDocument/2006/relationships/image" Target="../media/image88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Relationship Id="rId3" Type="http://schemas.openxmlformats.org/officeDocument/2006/relationships/image" Target="../media/image10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8" name="Google Shape;998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9" name="Google Shape;9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1" name="Google Shape;1001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6" name="Google Shape;1006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7" name="Google Shape;10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1" name="Google Shape;1011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2" name="Google Shape;1012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6" name="Google Shape;1016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7" name="Google Shape;1017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1" name="Google Shape;1031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7" name="Google Shape;1037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41" name="Google Shape;1041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20.1</a:t>
            </a:r>
            <a:endParaRPr/>
          </a:p>
        </p:txBody>
      </p:sp>
      <p:sp>
        <p:nvSpPr>
          <p:cNvPr id="1047" name="Google Shape;1047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React Hooks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1053" name="Google Shape;1053;p6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Partner 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Managing React State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Take a moment and discuss the different methods used in React state management with the person sitting next to you.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Consider the following: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are some of the advantages/disadvantages with these methods?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Is there one method that you prefer over another? Why?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Common Ways to Manage State</a:t>
            </a:r>
            <a:endParaRPr/>
          </a:p>
        </p:txBody>
      </p:sp>
      <p:sp>
        <p:nvSpPr>
          <p:cNvPr id="1060" name="Google Shape;106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(Using the techniques that we’ve learned so far)</a:t>
            </a:r>
            <a:endParaRPr/>
          </a:p>
        </p:txBody>
      </p:sp>
      <p:sp>
        <p:nvSpPr>
          <p:cNvPr id="1061" name="Google Shape;1061;p70"/>
          <p:cNvSpPr txBox="1"/>
          <p:nvPr>
            <p:ph idx="3" type="subTitle"/>
          </p:nvPr>
        </p:nvSpPr>
        <p:spPr>
          <a:xfrm>
            <a:off x="-12300" y="2135850"/>
            <a:ext cx="44790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Advantages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Component and children will </a:t>
            </a:r>
            <a:r>
              <a:rPr lang="en"/>
              <a:t>re-render</a:t>
            </a:r>
            <a:r>
              <a:rPr lang="en"/>
              <a:t> with up-to-date data.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Disadvantages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Updating state from nested components can </a:t>
            </a:r>
            <a:br>
              <a:rPr lang="en"/>
            </a:br>
            <a:r>
              <a:rPr lang="en"/>
              <a:t>be difficult.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state only flows one way, all components that need access to the state must be children of the same stateful component.</a:t>
            </a:r>
            <a:endParaRPr/>
          </a:p>
        </p:txBody>
      </p:sp>
      <p:sp>
        <p:nvSpPr>
          <p:cNvPr id="1062" name="Google Shape;1062;p70"/>
          <p:cNvSpPr txBox="1"/>
          <p:nvPr>
            <p:ph idx="4" type="subTitle"/>
          </p:nvPr>
        </p:nvSpPr>
        <p:spPr>
          <a:xfrm>
            <a:off x="1076325" y="1423475"/>
            <a:ext cx="33207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Class Components with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setState()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3" name="Google Shape;1063;p70"/>
          <p:cNvSpPr txBox="1"/>
          <p:nvPr>
            <p:ph idx="5" type="subTitle"/>
          </p:nvPr>
        </p:nvSpPr>
        <p:spPr>
          <a:xfrm>
            <a:off x="4466800" y="2138100"/>
            <a:ext cx="46173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Advantages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Updating state from within nested components is made easier because “prop-drilling” can be avoided.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Disadvantages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Managing complex state still requires the use of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setState()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Multiple providers/consumers can increase the complexity of each component.</a:t>
            </a:r>
            <a:endParaRPr/>
          </a:p>
        </p:txBody>
      </p:sp>
      <p:sp>
        <p:nvSpPr>
          <p:cNvPr id="1064" name="Google Shape;1064;p7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Context API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1"/>
          <p:cNvSpPr txBox="1"/>
          <p:nvPr>
            <p:ph type="title"/>
          </p:nvPr>
        </p:nvSpPr>
        <p:spPr>
          <a:xfrm>
            <a:off x="274350" y="1745100"/>
            <a:ext cx="8595300" cy="16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Managing state can be difficult because there is no one-size-fits-all solution.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But there is another way . . 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Lesson, We Will Cover Four H</a:t>
            </a:r>
            <a:r>
              <a:rPr lang="en"/>
              <a:t>ooks</a:t>
            </a:r>
            <a:endParaRPr/>
          </a:p>
        </p:txBody>
      </p:sp>
      <p:sp>
        <p:nvSpPr>
          <p:cNvPr id="1075" name="Google Shape;107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2"/>
          <p:cNvSpPr/>
          <p:nvPr/>
        </p:nvSpPr>
        <p:spPr>
          <a:xfrm>
            <a:off x="1362456" y="919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7" name="Google Shape;1077;p72"/>
          <p:cNvGrpSpPr/>
          <p:nvPr/>
        </p:nvGrpSpPr>
        <p:grpSpPr>
          <a:xfrm>
            <a:off x="457200" y="919225"/>
            <a:ext cx="776889" cy="621300"/>
            <a:chOff x="457200" y="1378813"/>
            <a:chExt cx="776889" cy="621300"/>
          </a:xfrm>
        </p:grpSpPr>
        <p:sp>
          <p:nvSpPr>
            <p:cNvPr id="1078" name="Google Shape;1078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79" name="Google Shape;1079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0" name="Google Shape;1080;p72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081" name="Google Shape;1081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2" name="Google Shape;1082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3" name="Google Shape;1083;p72"/>
          <p:cNvGrpSpPr/>
          <p:nvPr/>
        </p:nvGrpSpPr>
        <p:grpSpPr>
          <a:xfrm>
            <a:off x="457200" y="2311850"/>
            <a:ext cx="776889" cy="621300"/>
            <a:chOff x="457200" y="1378813"/>
            <a:chExt cx="776889" cy="621300"/>
          </a:xfrm>
        </p:grpSpPr>
        <p:sp>
          <p:nvSpPr>
            <p:cNvPr id="1084" name="Google Shape;1084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5" name="Google Shape;1085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" name="Google Shape;1086;p72"/>
          <p:cNvGrpSpPr/>
          <p:nvPr/>
        </p:nvGrpSpPr>
        <p:grpSpPr>
          <a:xfrm>
            <a:off x="457200" y="3009350"/>
            <a:ext cx="776889" cy="621300"/>
            <a:chOff x="457200" y="1378813"/>
            <a:chExt cx="776889" cy="621300"/>
          </a:xfrm>
        </p:grpSpPr>
        <p:sp>
          <p:nvSpPr>
            <p:cNvPr id="1087" name="Google Shape;1087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8" name="Google Shape;1088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p72"/>
          <p:cNvSpPr txBox="1"/>
          <p:nvPr>
            <p:ph idx="1" type="subTitle"/>
          </p:nvPr>
        </p:nvSpPr>
        <p:spPr>
          <a:xfrm>
            <a:off x="-75" y="938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useState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Allows you to use state in a functional component.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0" name="Google Shape;1090;p7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2"/>
          <p:cNvSpPr/>
          <p:nvPr/>
        </p:nvSpPr>
        <p:spPr>
          <a:xfrm>
            <a:off x="1352550" y="2311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72"/>
          <p:cNvSpPr/>
          <p:nvPr/>
        </p:nvSpPr>
        <p:spPr>
          <a:xfrm>
            <a:off x="1352550" y="3004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2"/>
          <p:cNvSpPr txBox="1"/>
          <p:nvPr>
            <p:ph idx="2" type="subTitle"/>
          </p:nvPr>
        </p:nvSpPr>
        <p:spPr>
          <a:xfrm>
            <a:off x="-12175" y="1623950"/>
            <a:ext cx="959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useEffect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Replaces lifecycle methods like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componentDidMount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componentDidUpdate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72"/>
          <p:cNvSpPr txBox="1"/>
          <p:nvPr>
            <p:ph idx="3" type="subTitle"/>
          </p:nvPr>
        </p:nvSpPr>
        <p:spPr>
          <a:xfrm>
            <a:off x="0" y="2314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useContext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Grants read access to the Context object.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2"/>
          <p:cNvSpPr txBox="1"/>
          <p:nvPr>
            <p:ph idx="4" type="subTitle"/>
          </p:nvPr>
        </p:nvSpPr>
        <p:spPr>
          <a:xfrm>
            <a:off x="-12300" y="3004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Custom Hooks: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Create your own reusable hooks!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72"/>
          <p:cNvSpPr txBox="1"/>
          <p:nvPr>
            <p:ph idx="5" type="subTitle"/>
          </p:nvPr>
        </p:nvSpPr>
        <p:spPr>
          <a:xfrm>
            <a:off x="685800" y="39244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Effect is a term used to describe the result of affecting the “outside world.”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This includes data fetching, subscribing to events, and making changes to the DOM.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01" y="3807788"/>
            <a:ext cx="623750" cy="9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React Hooks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4"/>
          <p:cNvSpPr txBox="1"/>
          <p:nvPr>
            <p:ph type="title"/>
          </p:nvPr>
        </p:nvSpPr>
        <p:spPr>
          <a:xfrm>
            <a:off x="237100" y="1478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Hooks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are functions that let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"hook into" React state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and lifecycle features from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stateless components.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8" name="Google Shape;1108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Two</a:t>
            </a:r>
            <a:r>
              <a:rPr lang="en"/>
              <a:t> Rules of Hooks</a:t>
            </a:r>
            <a:endParaRPr/>
          </a:p>
        </p:txBody>
      </p:sp>
      <p:sp>
        <p:nvSpPr>
          <p:cNvPr id="1114" name="Google Shape;1114;p75"/>
          <p:cNvSpPr txBox="1"/>
          <p:nvPr/>
        </p:nvSpPr>
        <p:spPr>
          <a:xfrm>
            <a:off x="457200" y="1716050"/>
            <a:ext cx="3525000" cy="26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Do not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call hooks from within loops, conditionals, or nested functions.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73990" lvl="0" marL="320040" rtl="0" algn="l">
              <a:spcBef>
                <a:spcPts val="80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is important that hooks are always called in the same order, like component lifecycle methods.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173990" lvl="0" marL="32004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is also what makes it possible for React to store the state of hooks when using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useState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useEffect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75"/>
          <p:cNvSpPr txBox="1"/>
          <p:nvPr/>
        </p:nvSpPr>
        <p:spPr>
          <a:xfrm>
            <a:off x="5005225" y="1716050"/>
            <a:ext cx="3525000" cy="26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Do not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call hooks from within regular JavaScript functions.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73990" lvl="0" marL="320040" rtl="0" algn="l">
              <a:spcBef>
                <a:spcPts val="80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makes it so that all stateful logic is easy to find for the developer (you).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6" name="Google Shape;11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7" name="Google Shape;1117;p75"/>
          <p:cNvGrpSpPr/>
          <p:nvPr/>
        </p:nvGrpSpPr>
        <p:grpSpPr>
          <a:xfrm>
            <a:off x="457206" y="1116503"/>
            <a:ext cx="533372" cy="533480"/>
            <a:chOff x="457200" y="1378813"/>
            <a:chExt cx="695400" cy="695450"/>
          </a:xfrm>
        </p:grpSpPr>
        <p:sp>
          <p:nvSpPr>
            <p:cNvPr id="1118" name="Google Shape;1118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7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75"/>
          <p:cNvGrpSpPr/>
          <p:nvPr/>
        </p:nvGrpSpPr>
        <p:grpSpPr>
          <a:xfrm>
            <a:off x="4936306" y="1118753"/>
            <a:ext cx="533372" cy="533480"/>
            <a:chOff x="457200" y="1378813"/>
            <a:chExt cx="695400" cy="695450"/>
          </a:xfrm>
        </p:grpSpPr>
        <p:sp>
          <p:nvSpPr>
            <p:cNvPr id="1121" name="Google Shape;1121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7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